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rimson Pro Semi Bold" panose="020B0604020202020204" charset="0"/>
      <p:regular r:id="rId19"/>
    </p:embeddedFont>
    <p:embeddedFont>
      <p:font typeface="Heebo" panose="020B0604020202020204" charset="-79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68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8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CD0C1-561E-4638-987F-C77D8AD84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F66C65-DE8F-43B0-BDF8-14D265862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F8F0A1-5953-439C-BA0E-D600FAF5D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6A4945-C149-4DE5-AF3F-37248EA1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F9103F-846F-4E0C-93D2-D650524B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3108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61E7C-7BEE-4F89-92B9-ED1B3E4F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5852139-75B9-45AC-9973-26EF2BF75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225E44-5CC7-4739-B458-4E427D9E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5A7B35-4411-45D7-BCBB-80E2C9705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53BA3C-EE66-4AC1-8357-29FA65BB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3996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F46CAE6-C3D0-48C7-B88F-D11ED04D6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25B6DB-DDAC-4F93-9D8D-4820A011C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5092C-C225-487B-AA2A-95DB3D64C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976562-0314-48C8-A0DD-D041CD93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BE5AA-AA6B-4618-A287-5F7B79BD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8959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714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8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138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624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754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085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642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76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1D8C80-1DDB-4A2B-9D67-AF4C2266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AA26BB-88AA-4BB9-B4D9-74BA80C3E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61611B-15FE-4C7F-8044-FAC169D6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74DF42-1CA2-4BA2-B232-B1CF9C7C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16E000-8CAF-41CC-92B9-687A4784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65144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555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493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4BC40-690F-4ECA-80E9-649E1ED95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5867D5-ADD6-468E-B0D8-0EFEA0205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C46203-EFC1-47BE-BB4E-5D5C47B6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BD5D96-D357-4EA7-9541-4B41253B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44DFB4-7A48-403C-A725-74447585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6450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782FB-2D00-47E8-B38E-8F51A269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F3518A-6B9B-429A-861A-B19C56189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7B0CD3-3635-4A63-8256-6E6DC1548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7EF15B-87DA-49B0-B27F-2C4ACA8B0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3DD656-ECB5-4BC9-B6C4-258E6BDB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80B4B9E-12F0-4A4E-82D5-5D92D94B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768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D74288-D8A1-45D1-979C-5EA768B1E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F2BE14-0E27-4D12-802F-F7A44F51A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7D94D8-BF1E-48B2-BC5F-778436824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866B3B-AE2E-41E9-9FB3-7C7E5342E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BFFB8EB-8B21-4939-AEFB-5CE897D26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FDA6709-3208-4A69-AB4D-2F898186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0EEFAB6-F8A2-4026-B37C-E5F85CE0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E1610D9-B310-469C-95EC-5AB4BBD9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0498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D8582-5643-40E6-900E-05927823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EF25E8A-27D8-4311-8364-CBCA44BA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590193-81BB-48A8-BCCD-03B2B0B4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233AA89-3F79-475D-A95C-919A029B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0707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990608-6160-4AA6-8B17-8FDA30B5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1AAC6AF-6D98-47F4-86CC-7DF96979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0FAC62-8F7B-40D0-AB50-AF10781C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5247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7310A-00F0-4183-A11A-99A50AAE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735AF-DCF5-466A-819D-E97B2B549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5E8EF2-8FDD-47B5-BC58-FE68E0274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73C7D8-AC54-47C6-8163-E875B2C0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B4071F-B10E-4AA2-9A24-A7058E33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082402-41E4-4642-8D23-430F4426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1094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226FA-ADCA-47D5-9190-03FA33332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E1DBF79-2881-45C1-8665-C13D799BC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614BF6-E684-43CF-926D-31B518F3D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0CEDE7-2F1C-4D0F-B7C4-B34285D0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A00484-F9B3-430A-A488-3975FBA61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FD7401-1C32-4ACA-9901-6911917E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9622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208355-748B-4D5C-979D-C368341C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A789B7-6089-4DB4-AB95-E58808A68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B788B3-8A2E-4868-98A2-092388E83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C7FDD-984B-4848-8C16-953FDBF49194}" type="datetimeFigureOut">
              <a:rPr lang="ru-RU" smtClean="0"/>
              <a:t>27.09.2025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AB439C-DC6F-4C90-A6C2-00EA4E787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05B781-1D59-4310-9A33-C3F0DD524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AABF8-091F-4337-9E37-16C765D637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74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10341"/>
            <a:ext cx="113476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000" dirty="0" err="1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Шифры</a:t>
            </a:r>
            <a:r>
              <a:rPr lang="en-US" sz="3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3000" dirty="0" err="1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простой</a:t>
            </a:r>
            <a:r>
              <a:rPr lang="en-US" sz="3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3000" dirty="0" err="1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замены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93786" y="970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Математические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основы защиты информации и информационной безопасности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8" y="65140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Автор: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Фатеева Елизавета Артёмовна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6770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Группа: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НПИмд-01-24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87" y="7013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Преподаватель: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Кулябов Дмитрий Сергеевич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945257" y="7618777"/>
            <a:ext cx="22251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Дата: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24.09.2025</a:t>
            </a:r>
            <a:endParaRPr lang="en-US" sz="17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B4A3BFF5-BE8A-450D-9F39-B44C2CB8F010}"/>
              </a:ext>
            </a:extLst>
          </p:cNvPr>
          <p:cNvSpPr/>
          <p:nvPr/>
        </p:nvSpPr>
        <p:spPr>
          <a:xfrm>
            <a:off x="793789" y="2705695"/>
            <a:ext cx="104692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7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Лабораторная работа №1 </a:t>
            </a:r>
            <a:endParaRPr lang="en-US" sz="7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76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303" y="3108127"/>
            <a:ext cx="10981015" cy="127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0"/>
              </a:lnSpc>
              <a:buNone/>
            </a:pPr>
            <a:r>
              <a:rPr lang="en-US" sz="8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Спасибо за внимание!</a:t>
            </a:r>
            <a:endParaRPr lang="en-US" sz="8000" dirty="0"/>
          </a:p>
        </p:txBody>
      </p:sp>
      <p:sp>
        <p:nvSpPr>
          <p:cNvPr id="4" name="Text 1"/>
          <p:cNvSpPr/>
          <p:nvPr/>
        </p:nvSpPr>
        <p:spPr>
          <a:xfrm>
            <a:off x="713303" y="4687491"/>
            <a:ext cx="13203793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Работа успешно выполнена в рамках дисциплины "Математические основы защиты информации и информационной безопасности"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3303" y="5568910"/>
            <a:ext cx="6499979" cy="1546146"/>
          </a:xfrm>
          <a:prstGeom prst="roundRect">
            <a:avLst>
              <a:gd name="adj" fmla="val 197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39879" y="5795486"/>
            <a:ext cx="255698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Полученные навыки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39879" y="6236256"/>
            <a:ext cx="6046827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Практическое программирование криптографических алгоритмов на языке Julia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6998" y="5568910"/>
            <a:ext cx="6500098" cy="1546146"/>
          </a:xfrm>
          <a:prstGeom prst="roundRect">
            <a:avLst>
              <a:gd name="adj" fmla="val 197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43574" y="5795486"/>
            <a:ext cx="307633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Углубленное понимание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643574" y="6236256"/>
            <a:ext cx="6046946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Принципы работы шифров простой замены и их место в истории криптографии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052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Актуальность изучения классической криптографии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7269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23159"/>
            <a:ext cx="3557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Фундаментальная основа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13578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Шифры простой замены являются основой всей классической криптографии и первым шагом к пониманию современных методов защиты информации.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47269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323159"/>
            <a:ext cx="3318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Принципы подстановки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813578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Изучение моноалфавитных подстановок помогает понять базовые механизмы преобразования данных в криптографических системах.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47269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323159"/>
            <a:ext cx="3047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Практические навыки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813578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Программная реализация алгоритмов развивает навыки создания криптографических систем и подготавливает к работе со сложными методами.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422" y="1037146"/>
            <a:ext cx="659677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Цель и задачи лабораторной работы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515422" y="2269742"/>
            <a:ext cx="220920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4000" dirty="0" err="1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Основная</a:t>
            </a: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en-US" sz="4000" dirty="0" err="1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цель</a:t>
            </a:r>
            <a:r>
              <a:rPr lang="ru-RU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: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515422" y="2757720"/>
            <a:ext cx="13607176" cy="706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Изучение и практическая реализация шифров простой замены на языке программирования </a:t>
            </a:r>
            <a:r>
              <a:rPr lang="en-US" sz="3000" b="1" dirty="0">
                <a:solidFill>
                  <a:srgbClr val="2D2E34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Julia</a:t>
            </a:r>
            <a:r>
              <a:rPr lang="en-US" sz="3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с созданием полнофункциональных криптографических инструментов.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15422" y="5080861"/>
            <a:ext cx="220920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ru-RU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З</a:t>
            </a:r>
            <a:r>
              <a:rPr lang="en-US" sz="4000" dirty="0" err="1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адачи</a:t>
            </a:r>
            <a:r>
              <a:rPr lang="ru-RU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: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515422" y="5571652"/>
            <a:ext cx="662011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Реализовать шифр Цезаря с произвольным ключом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515422" y="5931281"/>
            <a:ext cx="662011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Создать алгоритм шифра Атбаш</a:t>
            </a:r>
            <a:endParaRPr lang="en-US" sz="3000" dirty="0"/>
          </a:p>
        </p:txBody>
      </p:sp>
      <p:sp>
        <p:nvSpPr>
          <p:cNvPr id="9" name="Text 6"/>
          <p:cNvSpPr/>
          <p:nvPr/>
        </p:nvSpPr>
        <p:spPr>
          <a:xfrm>
            <a:off x="515422" y="6290911"/>
            <a:ext cx="662011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Разработать интерактивные тестеры</a:t>
            </a:r>
            <a:endParaRPr lang="en-US" sz="3000" dirty="0"/>
          </a:p>
        </p:txBody>
      </p:sp>
      <p:sp>
        <p:nvSpPr>
          <p:cNvPr id="10" name="Text 7"/>
          <p:cNvSpPr/>
          <p:nvPr/>
        </p:nvSpPr>
        <p:spPr>
          <a:xfrm>
            <a:off x="515422" y="6650541"/>
            <a:ext cx="662011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Провести тестирование корректности работы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042" y="563761"/>
            <a:ext cx="7711916" cy="1278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Шифр Цезаря: теоретические основы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042" y="2149316"/>
            <a:ext cx="7711916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Шифр Цезаря — один из древнейших методов шифрования, названный в честь римского императора Юлия Цезаря, который использовал его для секретной переписки.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6042" y="3361015"/>
            <a:ext cx="20454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6042" y="3685818"/>
            <a:ext cx="3753683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7" name="Text 4"/>
          <p:cNvSpPr/>
          <p:nvPr/>
        </p:nvSpPr>
        <p:spPr>
          <a:xfrm>
            <a:off x="716042" y="3833813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Принцип работы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16042" y="4276249"/>
            <a:ext cx="3753683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Каждая буква исходного текста заменяется буквой, находящейся на фиксированное количество позиций дальше в алфавите.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674275" y="3361015"/>
            <a:ext cx="20454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4275" y="3685818"/>
            <a:ext cx="3753683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1" name="Text 8"/>
          <p:cNvSpPr/>
          <p:nvPr/>
        </p:nvSpPr>
        <p:spPr>
          <a:xfrm>
            <a:off x="4674275" y="3833813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Ключ шифрования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674275" y="4276249"/>
            <a:ext cx="3753683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Числовое значение сдвига (обычно от 1 до 25 для латинского алфавита), определяющее величину смещения букв.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6042" y="5942886"/>
            <a:ext cx="20454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16042" y="6267688"/>
            <a:ext cx="7711916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5" name="Text 12"/>
          <p:cNvSpPr/>
          <p:nvPr/>
        </p:nvSpPr>
        <p:spPr>
          <a:xfrm>
            <a:off x="716042" y="6415683"/>
            <a:ext cx="2845356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Циклический характер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16042" y="6858119"/>
            <a:ext cx="771191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При достижении конца алфавита происходит переход к его началу, обеспечивая непрерывность преобразования.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314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Шифр Атбаш: древняя мудрость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4502" y="2325172"/>
            <a:ext cx="759499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Атбаш — древний метод шифрования, возникший в еврейской традиции около VI века до н.э. Название происходит от первых и последних букв еврейского алфавита.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3636288"/>
            <a:ext cx="1106448" cy="13276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02168" y="385750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А </a:t>
            </a:r>
            <a:r>
              <a:rPr lang="en-US" sz="215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↔</a:t>
            </a: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пробел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2102168" y="4335899"/>
            <a:ext cx="626733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Первая буква алфавита заменяется последней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02" y="4963954"/>
            <a:ext cx="1106448" cy="13276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02168" y="518517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Б </a:t>
            </a:r>
            <a:r>
              <a:rPr lang="en-US" sz="215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↔</a:t>
            </a: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Я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2102168" y="5663565"/>
            <a:ext cx="626733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Вторая буква заменяется предпоследней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02" y="6291620"/>
            <a:ext cx="1106448" cy="13276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02168" y="651283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В </a:t>
            </a:r>
            <a:r>
              <a:rPr lang="en-US" sz="215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↔</a:t>
            </a: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</a:t>
            </a:r>
            <a:r>
              <a:rPr lang="ru-RU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Ю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2102168" y="6991231"/>
            <a:ext cx="626733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И так далее по принципу зеркального отражения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037" y="383381"/>
            <a:ext cx="4557713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Реализация шифра Цезаря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488037" y="1167646"/>
            <a:ext cx="2091690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Функциональность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488037" y="1568529"/>
            <a:ext cx="665714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Функции caesar_encrypt и caesar_decrypt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88037" y="1840230"/>
            <a:ext cx="665714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Полная поддержка регистра символов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88037" y="2111931"/>
            <a:ext cx="665714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Сохранение знаков препинания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88037" y="2383631"/>
            <a:ext cx="665714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Работа с кириллицей и латиницей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492841" y="1036915"/>
            <a:ext cx="2091690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Пример работы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625358" y="1690449"/>
            <a:ext cx="6392108" cy="1115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ru-RU" sz="1200" dirty="0">
              <a:highlight>
                <a:srgbClr val="F2F2F2"/>
              </a:highlight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DF8BAF7-004F-48FE-8213-A7D1BFC4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3" y="2805469"/>
            <a:ext cx="3462614" cy="48765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323FC3B-386A-45D2-9B65-0D69ADAC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580" y="3018186"/>
            <a:ext cx="3211599" cy="466281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3418D74-A389-4A15-BEE6-040F6B2B5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358" y="1480769"/>
            <a:ext cx="5393956" cy="61502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58418"/>
            <a:ext cx="7208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Реализация шифра Атбаш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274830" y="2184083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501644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Единая функция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1644" y="2901315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atbash_encrypt выполняет как шифрование, так и дешифрование благодаря симметричности алгоритма.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66388" y="2184083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393202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Универсальность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393202" y="290131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Поддержка русского и английского алфавитов с корректной обработкой регистра букв.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74830" y="480655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501644" y="5033367"/>
            <a:ext cx="31363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Сохранение структуры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01644" y="552378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Пунктуация, пробелы и числа остаются неизменными для сохранения читаемости.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74830" y="67315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Пример: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"КРИПТОГРАФИЯ" → "ХУЛЯЩСЮЬБЧЛЯ"</a:t>
            </a:r>
            <a:endParaRPr lang="en-US" sz="17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F7004E-48C8-4F72-A8DD-95C922275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51" y="0"/>
            <a:ext cx="3664744" cy="339362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435A860-DF69-4B7E-B805-70D0CBDE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071" y="2317632"/>
            <a:ext cx="4037329" cy="497784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21ED34D-D836-4E7E-B047-35D651C51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252" y="4423779"/>
            <a:ext cx="3083492" cy="38058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4997"/>
            <a:ext cx="8259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Интерактивное тестирование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4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Удобный интерфейс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64637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Разработаны интерактивные тестеры с интуитивно понятным меню выбора действий для каждого алгоритма.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456884" y="3274219"/>
            <a:ext cx="3817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Комплексное тестирование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56884" y="376463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Проведена проверка корректности работы на различных типах текста, включая смешанные алфавиты.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33951" y="5363647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Все алгоритмы успешно прошли тестирование на корректность обработки русских и английских текстов различной сложности.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108496"/>
            <a:ext cx="30480" cy="1236107"/>
          </a:xfrm>
          <a:prstGeom prst="rect">
            <a:avLst/>
          </a:prstGeom>
          <a:solidFill>
            <a:srgbClr val="2150FE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6968728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Результаты и достижения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92091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100%</a:t>
            </a:r>
            <a:endParaRPr lang="en-US" sz="4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7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45525" y="5449014"/>
            <a:ext cx="3042404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Успешная реализация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Оба шифра полностью реализованы на Julia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4050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100%</a:t>
            </a:r>
            <a:endParaRPr lang="en-US" sz="4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1824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Корректность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30654" y="5932289"/>
            <a:ext cx="4169093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Алгоритмы прошли все тесты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88918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100%</a:t>
            </a:r>
            <a:endParaRPr lang="en-US" sz="43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213" y="1817013"/>
            <a:ext cx="3352681" cy="33526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6653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Функциональность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9067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Интерактивные тестеры работают безупречно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Лабораторная работа позволила не только освоить основы классической криптографии, но и развить практические навыки программирования криптографических алгоритмов.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499</Words>
  <Application>Microsoft Office PowerPoint</Application>
  <PresentationFormat>Произвольный</PresentationFormat>
  <Paragraphs>89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Calibri Light</vt:lpstr>
      <vt:lpstr>Heebo</vt:lpstr>
      <vt:lpstr>Calibri</vt:lpstr>
      <vt:lpstr>Arial</vt:lpstr>
      <vt:lpstr>Crimson Pro Light</vt:lpstr>
      <vt:lpstr>Crimson Pro Semi 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Елизавета Доренская</dc:creator>
  <cp:lastModifiedBy>User</cp:lastModifiedBy>
  <cp:revision>6</cp:revision>
  <dcterms:created xsi:type="dcterms:W3CDTF">2025-09-27T06:31:24Z</dcterms:created>
  <dcterms:modified xsi:type="dcterms:W3CDTF">2025-09-27T08:27:31Z</dcterms:modified>
</cp:coreProperties>
</file>